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8" r:id="rId2"/>
    <p:sldId id="265" r:id="rId3"/>
    <p:sldId id="274" r:id="rId4"/>
    <p:sldId id="266" r:id="rId5"/>
    <p:sldId id="278" r:id="rId6"/>
    <p:sldId id="277" r:id="rId7"/>
    <p:sldId id="279" r:id="rId8"/>
    <p:sldId id="263" r:id="rId9"/>
    <p:sldId id="267" r:id="rId10"/>
    <p:sldId id="269" r:id="rId11"/>
    <p:sldId id="270" r:id="rId12"/>
    <p:sldId id="275" r:id="rId13"/>
    <p:sldId id="271" r:id="rId14"/>
    <p:sldId id="273" r:id="rId15"/>
    <p:sldId id="272" r:id="rId16"/>
    <p:sldId id="28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E1FF"/>
    <a:srgbClr val="D5FF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35"/>
    <p:restoredTop sz="94651"/>
  </p:normalViewPr>
  <p:slideViewPr>
    <p:cSldViewPr snapToGrid="0" snapToObjects="1">
      <p:cViewPr varScale="1">
        <p:scale>
          <a:sx n="95" d="100"/>
          <a:sy n="95" d="100"/>
        </p:scale>
        <p:origin x="208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4B10-B93A-F944-B84C-6C648AB9C8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41E19A-10BB-F84B-9364-B1FE646672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25CD63-7D68-4043-BD0D-7AF193B7C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432E3-F0EF-3A41-A887-9F057E9A7316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037334-BEEA-B04D-8F9E-DC0388FF5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51D2-02DE-4C4C-8A95-8B395649B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C0F0-1CEA-2545-955E-D6B630556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81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3E40C-F734-3E4F-A6A6-B3E218CC2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03CCC5-1688-1C49-BC80-A2D41971A2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F2B7D8-C119-A241-8FE2-9BF17ED87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432E3-F0EF-3A41-A887-9F057E9A7316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2B2D8-00DC-334A-A747-E907CA7C4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5F3A3B-5DC7-5A49-A2B0-870421B6C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C0F0-1CEA-2545-955E-D6B630556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453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0A46DE-CE2A-8744-B14F-FE1F280AB1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8D46E-6DEA-0A48-9743-56CF068012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993A0-E6A1-CA4B-920D-61F12E563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432E3-F0EF-3A41-A887-9F057E9A7316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D4039-58B3-6F45-9CA9-FC252CCAC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1A39E7-DABB-B04C-A110-E5E04742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C0F0-1CEA-2545-955E-D6B630556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309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F5BBA-C94E-E84B-B07A-8D4BCE708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D574E2-359D-BE4E-BDF2-47D7DC44BE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18DA2F-98DB-0A4C-8E1F-6B4A120C6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432E3-F0EF-3A41-A887-9F057E9A7316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92A23C-95FB-6549-9147-0BB9667C2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841F0-4FC9-7E45-AAA8-23F484FA7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C0F0-1CEA-2545-955E-D6B630556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29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0D13A-48F0-BE40-826A-71B002357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44AEC5-7B58-FF4D-9640-D48C7EAE93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739D3-A4F0-EA47-97A7-0B8CC2562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432E3-F0EF-3A41-A887-9F057E9A7316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9D48D-9A55-8F40-B718-7D5DB501F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DEAB1-1221-9449-8461-C788E6AA6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C0F0-1CEA-2545-955E-D6B630556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012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AB6EF-CD28-1449-81FB-2D6BC1D7A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BECA5-3FA1-F041-B9FF-CEB8CA7B7B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00391B-88F3-D54A-AA87-03EA5163A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5832E-82FF-CD45-8FDC-4CBAF73ED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432E3-F0EF-3A41-A887-9F057E9A7316}" type="datetimeFigureOut">
              <a:rPr lang="en-US" smtClean="0"/>
              <a:t>12/1/20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8D332C-0478-F046-B151-DA2FCDFC2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BCB40-6B43-3444-ACEE-EF41330C0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C0F0-1CEA-2545-955E-D6B630556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480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CEE3F-C00F-8E48-AC3C-9C0422D0E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759D73-533F-9041-9039-7C8CF37C0A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0DABD8-F94A-D149-9581-528214E6F9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F8362B-89D8-7D49-92E8-C61CE1FB68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7081BC-F50C-4442-80A8-544F3A03AB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3F7B8D-029F-A742-93F5-4D004B27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432E3-F0EF-3A41-A887-9F057E9A7316}" type="datetimeFigureOut">
              <a:rPr lang="en-US" smtClean="0"/>
              <a:t>12/1/20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E2EF78-6EB7-EB40-B965-4E2AF1C94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D4DF8E-987C-314E-8345-931C188C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C0F0-1CEA-2545-955E-D6B630556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310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EBA08-AE82-6C46-9C9F-1E6BC68BB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5FDB8A-5346-824C-A07D-936B6C21D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432E3-F0EF-3A41-A887-9F057E9A7316}" type="datetimeFigureOut">
              <a:rPr lang="en-US" smtClean="0"/>
              <a:t>12/1/20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A7DE69-2ED7-F446-B17C-D70DB6D56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7F3E8E-6DFA-A94E-97B9-D0AEA6EFB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C0F0-1CEA-2545-955E-D6B630556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62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E3E915-D0F1-E142-B749-ABCC0EE6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432E3-F0EF-3A41-A887-9F057E9A7316}" type="datetimeFigureOut">
              <a:rPr lang="en-US" smtClean="0"/>
              <a:t>12/1/20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EDEEC8-79E5-994F-A351-23208A370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AE6EEB-A8F1-DD4F-BA9B-E63243602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C0F0-1CEA-2545-955E-D6B630556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866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8C31D-8686-DD4A-8905-C764C420E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8A9B3-1A25-964E-946C-007D713DA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2C4B07-B2A1-9347-9654-BB43DB3447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75B648-F401-164E-BDC5-3E9006D00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432E3-F0EF-3A41-A887-9F057E9A7316}" type="datetimeFigureOut">
              <a:rPr lang="en-US" smtClean="0"/>
              <a:t>12/1/20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62C908-ACB2-A244-A753-C5765AE98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270954-3AF9-6E45-813E-84C1439D5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C0F0-1CEA-2545-955E-D6B630556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121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3D03C-067F-3A42-B9E2-FACC30F4E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2992B4-B3B4-764E-B6C2-22B88ED36A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68F9E2-8E64-7642-AA43-4E675E2DC1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BF7E09-0EB3-5B4D-8C53-F97F6DF89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432E3-F0EF-3A41-A887-9F057E9A7316}" type="datetimeFigureOut">
              <a:rPr lang="en-US" smtClean="0"/>
              <a:t>12/1/20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7F9F49-8272-E440-8E8D-2EE64AF9E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A9E509-DA60-A641-8AF9-B7E68DD12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C0F0-1CEA-2545-955E-D6B630556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608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B10199-735E-6D44-9FA5-EA6170228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5A2FD-F448-F24D-950F-B9536D309B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8370A-1A95-BD4E-9D65-602237714D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432E3-F0EF-3A41-A887-9F057E9A7316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44997-839B-C648-A2E2-B6CBFC99CC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CB2EA-8FC8-4449-9C69-5A9D2540C8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CC0F0-1CEA-2545-955E-D6B630556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775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E2049A-AE4A-5345-AA8F-CF63D6C76E9D}"/>
              </a:ext>
            </a:extLst>
          </p:cNvPr>
          <p:cNvSpPr txBox="1"/>
          <p:nvPr/>
        </p:nvSpPr>
        <p:spPr>
          <a:xfrm>
            <a:off x="1866897" y="460676"/>
            <a:ext cx="87194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New Technology Applications in Design Teaching and Research,</a:t>
            </a:r>
          </a:p>
          <a:p>
            <a:pPr algn="ctr"/>
            <a:r>
              <a:rPr lang="en-US" sz="2400" b="1" dirty="0"/>
              <a:t>Department of Design, University of California at Davis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/>
              <a:t>Christina </a:t>
            </a:r>
            <a:r>
              <a:rPr lang="en-US" b="1" dirty="0" err="1"/>
              <a:t>Cogdell</a:t>
            </a:r>
            <a:r>
              <a:rPr lang="en-US" b="1" dirty="0"/>
              <a:t>, Ph.D.</a:t>
            </a:r>
          </a:p>
          <a:p>
            <a:pPr algn="ctr"/>
            <a:r>
              <a:rPr lang="en-US" b="1" dirty="0"/>
              <a:t>Former Chair &amp; Professor of Design</a:t>
            </a:r>
          </a:p>
          <a:p>
            <a:pPr algn="ctr"/>
            <a:r>
              <a:rPr lang="en-US" b="1" dirty="0"/>
              <a:t>UC Davis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DBA78D-8E14-F148-8153-3A35D3D8B159}"/>
              </a:ext>
            </a:extLst>
          </p:cNvPr>
          <p:cNvSpPr txBox="1"/>
          <p:nvPr/>
        </p:nvSpPr>
        <p:spPr>
          <a:xfrm>
            <a:off x="2819396" y="3286410"/>
            <a:ext cx="6814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For </a:t>
            </a:r>
            <a:r>
              <a:rPr lang="en-US" b="1" dirty="0"/>
              <a:t>Technology Exploration International Symposium</a:t>
            </a:r>
          </a:p>
          <a:p>
            <a:pPr algn="ctr"/>
            <a:r>
              <a:rPr lang="en-US" dirty="0" err="1"/>
              <a:t>ExploraTec</a:t>
            </a:r>
            <a:r>
              <a:rPr lang="en-US" dirty="0"/>
              <a:t>, Universidad del Desarrollo, Concepción, Chile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CA6739-B554-BB4E-86FA-4982CE8C1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0" y="5979132"/>
            <a:ext cx="10617200" cy="7925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98A4EF-D3A4-AF4B-B32C-543D5E689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0" y="4213832"/>
            <a:ext cx="10617200" cy="176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220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ood, piece, slice&#10;&#10;Description automatically generated">
            <a:extLst>
              <a:ext uri="{FF2B5EF4-FFF2-40B4-BE49-F238E27FC236}">
                <a16:creationId xmlns:a16="http://schemas.microsoft.com/office/drawing/2014/main" id="{B78C4811-87CF-0B4E-8B1F-BE93EF579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5593" y="0"/>
            <a:ext cx="6976407" cy="45047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E8F6FE-2666-C142-95BC-369CA7E14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5078391" cy="3428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D8D2662-93D4-A344-9949-41F189DDEAE8}"/>
              </a:ext>
            </a:extLst>
          </p:cNvPr>
          <p:cNvSpPr/>
          <p:nvPr/>
        </p:nvSpPr>
        <p:spPr>
          <a:xfrm>
            <a:off x="-880407" y="775055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/>
              <a:t>Sustainable Prototyping </a:t>
            </a:r>
          </a:p>
          <a:p>
            <a:pPr algn="ctr"/>
            <a:r>
              <a:rPr lang="en-US" sz="2400" b="1" dirty="0"/>
              <a:t>for Digital Fabrication</a:t>
            </a:r>
          </a:p>
          <a:p>
            <a:pPr algn="ctr"/>
            <a:r>
              <a:rPr lang="en-US" sz="2400" b="1" dirty="0"/>
              <a:t>And Human-Computer Interaction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err="1"/>
              <a:t>Eldy</a:t>
            </a:r>
            <a:r>
              <a:rPr lang="en-US" sz="2400" dirty="0"/>
              <a:t> Lazaro-Vazquez, MFA student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745C57-BAAE-3C40-A388-9AED21590828}"/>
              </a:ext>
            </a:extLst>
          </p:cNvPr>
          <p:cNvSpPr txBox="1"/>
          <p:nvPr/>
        </p:nvSpPr>
        <p:spPr>
          <a:xfrm>
            <a:off x="5078391" y="4864322"/>
            <a:ext cx="6976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Wearable Technology</a:t>
            </a:r>
          </a:p>
          <a:p>
            <a:pPr algn="ctr"/>
            <a:r>
              <a:rPr lang="en-US" sz="2400" b="1" dirty="0"/>
              <a:t>Mycelium Skin Embedded with Arduino + Electronics</a:t>
            </a:r>
          </a:p>
        </p:txBody>
      </p:sp>
    </p:spTree>
    <p:extLst>
      <p:ext uri="{BB962C8B-B14F-4D97-AF65-F5344CB8AC3E}">
        <p14:creationId xmlns:p14="http://schemas.microsoft.com/office/powerpoint/2010/main" val="2183344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E44096-F76B-A84E-A061-85DF4A363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920" y="1317812"/>
            <a:ext cx="6777319" cy="5082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3C4ACF-EA70-D74A-9F05-83BBE979B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936440" y="1953186"/>
            <a:ext cx="5082989" cy="38122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997F26-F9C5-6B4D-A766-22FD6941C555}"/>
              </a:ext>
            </a:extLst>
          </p:cNvPr>
          <p:cNvSpPr txBox="1"/>
          <p:nvPr/>
        </p:nvSpPr>
        <p:spPr>
          <a:xfrm>
            <a:off x="1786217" y="564776"/>
            <a:ext cx="8619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3D Printing – </a:t>
            </a:r>
            <a:r>
              <a:rPr lang="en-US" sz="2400" b="1" dirty="0" err="1"/>
              <a:t>Ultimaker</a:t>
            </a:r>
            <a:r>
              <a:rPr lang="en-US" sz="2400" b="1" dirty="0"/>
              <a:t> 2+ and </a:t>
            </a:r>
            <a:r>
              <a:rPr lang="en-US" sz="2400" b="1" dirty="0" err="1"/>
              <a:t>PotterBot</a:t>
            </a:r>
            <a:r>
              <a:rPr lang="en-US" sz="2400" b="1" dirty="0"/>
              <a:t> Clay Extrusion</a:t>
            </a:r>
          </a:p>
        </p:txBody>
      </p:sp>
    </p:spTree>
    <p:extLst>
      <p:ext uri="{BB962C8B-B14F-4D97-AF65-F5344CB8AC3E}">
        <p14:creationId xmlns:p14="http://schemas.microsoft.com/office/powerpoint/2010/main" val="3717449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8F6537-ECE0-5A40-98CA-99D59E030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8858" y="280225"/>
            <a:ext cx="7055224" cy="62975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D31B79-205E-3245-9A9F-3032ABA29A52}"/>
              </a:ext>
            </a:extLst>
          </p:cNvPr>
          <p:cNvSpPr txBox="1"/>
          <p:nvPr/>
        </p:nvSpPr>
        <p:spPr>
          <a:xfrm>
            <a:off x="0" y="443754"/>
            <a:ext cx="49888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Biodesign</a:t>
            </a:r>
            <a:r>
              <a:rPr lang="en-US" sz="2400" b="1" dirty="0"/>
              <a:t> for Bioremediation</a:t>
            </a:r>
          </a:p>
          <a:p>
            <a:pPr algn="ctr"/>
            <a:r>
              <a:rPr lang="en-US" sz="2400" b="1" dirty="0"/>
              <a:t>Microfluidics + </a:t>
            </a:r>
            <a:r>
              <a:rPr lang="en-US" sz="2400" b="1" dirty="0" err="1"/>
              <a:t>Potterbot</a:t>
            </a:r>
            <a:r>
              <a:rPr lang="en-US" sz="2400" b="1" dirty="0"/>
              <a:t> 3D Printing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Elizabeth Marley, MFA student</a:t>
            </a:r>
          </a:p>
        </p:txBody>
      </p:sp>
    </p:spTree>
    <p:extLst>
      <p:ext uri="{BB962C8B-B14F-4D97-AF65-F5344CB8AC3E}">
        <p14:creationId xmlns:p14="http://schemas.microsoft.com/office/powerpoint/2010/main" val="3754802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57EE2F-71E7-AE49-8893-A560F40DC3E9}"/>
              </a:ext>
            </a:extLst>
          </p:cNvPr>
          <p:cNvSpPr txBox="1"/>
          <p:nvPr/>
        </p:nvSpPr>
        <p:spPr>
          <a:xfrm>
            <a:off x="0" y="443754"/>
            <a:ext cx="5136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Biodesign</a:t>
            </a:r>
            <a:r>
              <a:rPr lang="en-US" sz="2400" b="1" dirty="0"/>
              <a:t> for Bioremediation</a:t>
            </a:r>
          </a:p>
          <a:p>
            <a:pPr algn="ctr"/>
            <a:r>
              <a:rPr lang="en-US" sz="2400" b="1" dirty="0"/>
              <a:t>Microfluidics + </a:t>
            </a:r>
            <a:r>
              <a:rPr lang="en-US" sz="2400" b="1" dirty="0" err="1"/>
              <a:t>Potterbot</a:t>
            </a:r>
            <a:r>
              <a:rPr lang="en-US" sz="2400" b="1" dirty="0"/>
              <a:t> 3D Printing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Elizabeth Marley, MFA student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3BF23F77-7694-2B4D-ABA7-DF5F8F3F8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8483" y="147916"/>
            <a:ext cx="6785072" cy="5217459"/>
          </a:xfrm>
          <a:prstGeom prst="rect">
            <a:avLst/>
          </a:prstGeom>
        </p:spPr>
      </p:pic>
      <p:pic>
        <p:nvPicPr>
          <p:cNvPr id="6" name="Picture 5" descr="A picture containing text, porcelain&#10;&#10;Description automatically generated">
            <a:extLst>
              <a:ext uri="{FF2B5EF4-FFF2-40B4-BE49-F238E27FC236}">
                <a16:creationId xmlns:a16="http://schemas.microsoft.com/office/drawing/2014/main" id="{A62A1218-8ECA-8342-B7A5-CE2FF94AB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112" y="3473890"/>
            <a:ext cx="4085191" cy="34611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C9B408-1201-1D4A-830D-EB79C7CE20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396" y="2013414"/>
            <a:ext cx="4192290" cy="389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461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hand&#10;&#10;Description automatically generated">
            <a:extLst>
              <a:ext uri="{FF2B5EF4-FFF2-40B4-BE49-F238E27FC236}">
                <a16:creationId xmlns:a16="http://schemas.microsoft.com/office/drawing/2014/main" id="{F1ACBBDF-8D0B-7847-B521-0AF166C99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93" y="180328"/>
            <a:ext cx="2934328" cy="2770094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AA151D74-FC6D-7B4E-9600-95B70888B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5817" y="180328"/>
            <a:ext cx="3003837" cy="2770094"/>
          </a:xfrm>
          <a:prstGeom prst="rect">
            <a:avLst/>
          </a:prstGeom>
        </p:spPr>
      </p:pic>
      <p:pic>
        <p:nvPicPr>
          <p:cNvPr id="7" name="Picture 6" descr="A picture containing indoor, green&#10;&#10;Description automatically generated">
            <a:extLst>
              <a:ext uri="{FF2B5EF4-FFF2-40B4-BE49-F238E27FC236}">
                <a16:creationId xmlns:a16="http://schemas.microsoft.com/office/drawing/2014/main" id="{4D8317C8-A7B5-964C-AD42-F5CAF134BD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526673" y="3119716"/>
            <a:ext cx="2553931" cy="3289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9A150B-032A-764A-AD9A-295D561363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3218" y="3119716"/>
            <a:ext cx="3448085" cy="3289916"/>
          </a:xfrm>
          <a:prstGeom prst="rect">
            <a:avLst/>
          </a:prstGeom>
        </p:spPr>
      </p:pic>
      <p:pic>
        <p:nvPicPr>
          <p:cNvPr id="12" name="Picture 11" descr="A picture containing music&#10;&#10;Description automatically generated">
            <a:extLst>
              <a:ext uri="{FF2B5EF4-FFF2-40B4-BE49-F238E27FC236}">
                <a16:creationId xmlns:a16="http://schemas.microsoft.com/office/drawing/2014/main" id="{15EFDB89-B91B-0347-96FF-1EF45CBBE8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6157" y="184778"/>
            <a:ext cx="2801537" cy="27646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901E91-CB29-8F44-86A0-6721BBE7F9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3173" y="3119717"/>
            <a:ext cx="3380930" cy="328991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9202AF5-2DC4-054C-8D0F-0E1A46C11C20}"/>
              </a:ext>
            </a:extLst>
          </p:cNvPr>
          <p:cNvSpPr txBox="1"/>
          <p:nvPr/>
        </p:nvSpPr>
        <p:spPr>
          <a:xfrm>
            <a:off x="0" y="2553225"/>
            <a:ext cx="268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F908A1-DA12-3249-A6E3-7A853C17A34F}"/>
              </a:ext>
            </a:extLst>
          </p:cNvPr>
          <p:cNvSpPr txBox="1"/>
          <p:nvPr/>
        </p:nvSpPr>
        <p:spPr>
          <a:xfrm>
            <a:off x="1183341" y="3119716"/>
            <a:ext cx="268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AC128C-CC5B-8A4A-A011-D3C6A2FA2DFD}"/>
              </a:ext>
            </a:extLst>
          </p:cNvPr>
          <p:cNvSpPr txBox="1"/>
          <p:nvPr/>
        </p:nvSpPr>
        <p:spPr>
          <a:xfrm>
            <a:off x="3402407" y="2580121"/>
            <a:ext cx="268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D5B7A6-A6F4-E042-8297-A02B3D664279}"/>
              </a:ext>
            </a:extLst>
          </p:cNvPr>
          <p:cNvSpPr txBox="1"/>
          <p:nvPr/>
        </p:nvSpPr>
        <p:spPr>
          <a:xfrm>
            <a:off x="4454852" y="3206715"/>
            <a:ext cx="268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8D2F6A-8391-0F4E-A9C5-85D192750933}"/>
              </a:ext>
            </a:extLst>
          </p:cNvPr>
          <p:cNvSpPr txBox="1"/>
          <p:nvPr/>
        </p:nvSpPr>
        <p:spPr>
          <a:xfrm>
            <a:off x="7447217" y="2580121"/>
            <a:ext cx="268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1BF7DB-BEE5-6647-AE5C-AC26259246CC}"/>
              </a:ext>
            </a:extLst>
          </p:cNvPr>
          <p:cNvSpPr txBox="1"/>
          <p:nvPr/>
        </p:nvSpPr>
        <p:spPr>
          <a:xfrm>
            <a:off x="8390165" y="3119716"/>
            <a:ext cx="268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957286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ranchiopod crustacean, linedrawing&#10;&#10;Description automatically generated">
            <a:extLst>
              <a:ext uri="{FF2B5EF4-FFF2-40B4-BE49-F238E27FC236}">
                <a16:creationId xmlns:a16="http://schemas.microsoft.com/office/drawing/2014/main" id="{49702E5C-5981-7848-A93E-E7C2EFDEA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1329" y="0"/>
            <a:ext cx="14509700" cy="69790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C58694-ACF3-E64A-97BF-8F02D8332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967747"/>
            <a:ext cx="1950453" cy="189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263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BD4EE3E-5B4C-2146-84D7-BC5B0B29EEF7}"/>
              </a:ext>
            </a:extLst>
          </p:cNvPr>
          <p:cNvSpPr txBox="1"/>
          <p:nvPr/>
        </p:nvSpPr>
        <p:spPr>
          <a:xfrm>
            <a:off x="2464173" y="2111189"/>
            <a:ext cx="726365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Go </a:t>
            </a:r>
            <a:r>
              <a:rPr lang="en-US" sz="6000" b="1" dirty="0" err="1"/>
              <a:t>ExploraTec</a:t>
            </a:r>
            <a:r>
              <a:rPr lang="en-US" sz="6000" b="1" dirty="0"/>
              <a:t>!</a:t>
            </a:r>
          </a:p>
          <a:p>
            <a:pPr algn="ctr"/>
            <a:endParaRPr lang="en-US" sz="6000" b="1" dirty="0"/>
          </a:p>
          <a:p>
            <a:pPr algn="ctr"/>
            <a:r>
              <a:rPr lang="en-US" sz="4000" b="1" dirty="0"/>
              <a:t>Thank you!</a:t>
            </a:r>
          </a:p>
          <a:p>
            <a:pPr algn="ctr"/>
            <a:r>
              <a:rPr lang="en-US" sz="4000" b="1"/>
              <a:t>Dr. Christina </a:t>
            </a:r>
            <a:r>
              <a:rPr lang="en-US" sz="4000" b="1" dirty="0" err="1"/>
              <a:t>Cogdell</a:t>
            </a:r>
            <a:endParaRPr lang="en-US" sz="4000" b="1" dirty="0"/>
          </a:p>
          <a:p>
            <a:pPr algn="ctr"/>
            <a:r>
              <a:rPr lang="en-US" sz="4000" b="1" dirty="0" err="1"/>
              <a:t>cgcogdell@ucdavis.edu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016235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CF1846-9A4B-D24D-B951-B192EB72A723}"/>
              </a:ext>
            </a:extLst>
          </p:cNvPr>
          <p:cNvSpPr txBox="1"/>
          <p:nvPr/>
        </p:nvSpPr>
        <p:spPr>
          <a:xfrm>
            <a:off x="198899" y="856251"/>
            <a:ext cx="499166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Department Overview 2008</a:t>
            </a:r>
          </a:p>
          <a:p>
            <a:r>
              <a:rPr lang="en-US" sz="2000" dirty="0"/>
              <a:t>100 undergraduate majors</a:t>
            </a:r>
          </a:p>
          <a:p>
            <a:r>
              <a:rPr lang="en-US" sz="2000" dirty="0"/>
              <a:t>0 graduate MFA students</a:t>
            </a:r>
          </a:p>
          <a:p>
            <a:r>
              <a:rPr lang="en-US" sz="2000" dirty="0"/>
              <a:t>9 ladder faculty, 3 continuing lecturers</a:t>
            </a:r>
          </a:p>
          <a:p>
            <a:r>
              <a:rPr lang="en-US" sz="2000" dirty="0"/>
              <a:t>Makerspaces: Woodshop, Textiles dye lab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2630BB-A33F-B944-9240-BB38049C14CB}"/>
              </a:ext>
            </a:extLst>
          </p:cNvPr>
          <p:cNvSpPr txBox="1"/>
          <p:nvPr/>
        </p:nvSpPr>
        <p:spPr>
          <a:xfrm>
            <a:off x="198899" y="3079376"/>
            <a:ext cx="58971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Department Overview 2020</a:t>
            </a:r>
          </a:p>
          <a:p>
            <a:r>
              <a:rPr lang="en-US" sz="2000" dirty="0"/>
              <a:t>800 undergraduate majors</a:t>
            </a:r>
          </a:p>
          <a:p>
            <a:r>
              <a:rPr lang="en-US" sz="2000" dirty="0"/>
              <a:t>20 graduate MFA students</a:t>
            </a:r>
          </a:p>
          <a:p>
            <a:r>
              <a:rPr lang="en-US" sz="2000" dirty="0"/>
              <a:t>16 ladder faculty, 8 continuing lecturers, 12 lecturers</a:t>
            </a:r>
          </a:p>
          <a:p>
            <a:r>
              <a:rPr lang="en-US" sz="2000" dirty="0"/>
              <a:t>Makerspaces: Woodshop, Textiles Dye Lab +</a:t>
            </a:r>
          </a:p>
          <a:p>
            <a:r>
              <a:rPr lang="en-US" sz="2000" dirty="0"/>
              <a:t>1 CNC, 2 Universal laser cutters, 6 </a:t>
            </a:r>
            <a:r>
              <a:rPr lang="en-US" sz="2000" dirty="0" err="1"/>
              <a:t>Ultimaker</a:t>
            </a:r>
            <a:r>
              <a:rPr lang="en-US" sz="2000" dirty="0"/>
              <a:t> 2+ </a:t>
            </a:r>
          </a:p>
          <a:p>
            <a:r>
              <a:rPr lang="en-US" sz="2000" dirty="0"/>
              <a:t>Pro 3D printers, 1 </a:t>
            </a:r>
            <a:r>
              <a:rPr lang="en-US" sz="2000" dirty="0" err="1"/>
              <a:t>Potterbot</a:t>
            </a:r>
            <a:r>
              <a:rPr lang="en-US" sz="2000" dirty="0"/>
              <a:t>, Arduino/Electronics Lab,</a:t>
            </a:r>
          </a:p>
          <a:p>
            <a:r>
              <a:rPr lang="en-US" sz="2000" dirty="0"/>
              <a:t>1 </a:t>
            </a:r>
            <a:r>
              <a:rPr lang="en-US" sz="2000" dirty="0" err="1"/>
              <a:t>Mimaki</a:t>
            </a:r>
            <a:r>
              <a:rPr lang="en-US" sz="2000" dirty="0"/>
              <a:t> digital textile printer, 1 body scanner</a:t>
            </a:r>
          </a:p>
          <a:p>
            <a:pPr algn="ctr"/>
            <a:r>
              <a:rPr lang="en-US" sz="2000" dirty="0"/>
              <a:t>+</a:t>
            </a:r>
          </a:p>
          <a:p>
            <a:r>
              <a:rPr lang="en-US" sz="2000" dirty="0"/>
              <a:t>New Building Renovation + Makerspaces Winter 2021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E765E5-9D57-5543-A7F7-698905EB0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0"/>
            <a:ext cx="6004676" cy="3429000"/>
          </a:xfrm>
          <a:prstGeom prst="rect">
            <a:avLst/>
          </a:prstGeom>
        </p:spPr>
      </p:pic>
      <p:pic>
        <p:nvPicPr>
          <p:cNvPr id="9" name="Picture 8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29CFA0EE-FA28-0942-9FF7-BD6E20943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56961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293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8D845B-BD34-C74C-8F9A-EA962A26A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1013"/>
            <a:ext cx="12192000" cy="61669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D4EE3E-5B4C-2146-84D7-BC5B0B29EEF7}"/>
              </a:ext>
            </a:extLst>
          </p:cNvPr>
          <p:cNvSpPr txBox="1"/>
          <p:nvPr/>
        </p:nvSpPr>
        <p:spPr>
          <a:xfrm>
            <a:off x="2464173" y="121025"/>
            <a:ext cx="7263653" cy="470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25-Student </a:t>
            </a:r>
            <a:r>
              <a:rPr lang="en-US" sz="2400" b="1" dirty="0" err="1"/>
              <a:t>Macbook</a:t>
            </a:r>
            <a:r>
              <a:rPr lang="en-US" sz="2400" b="1" dirty="0"/>
              <a:t> Pro Instructional Computer Studio</a:t>
            </a:r>
          </a:p>
        </p:txBody>
      </p:sp>
    </p:spTree>
    <p:extLst>
      <p:ext uri="{BB962C8B-B14F-4D97-AF65-F5344CB8AC3E}">
        <p14:creationId xmlns:p14="http://schemas.microsoft.com/office/powerpoint/2010/main" val="3902946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or, indoor, building, subway&#10;&#10;Description automatically generated">
            <a:extLst>
              <a:ext uri="{FF2B5EF4-FFF2-40B4-BE49-F238E27FC236}">
                <a16:creationId xmlns:a16="http://schemas.microsoft.com/office/drawing/2014/main" id="{A91E0AAC-720C-584D-A844-D513BCC93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57266"/>
            <a:ext cx="4267202" cy="3200402"/>
          </a:xfrm>
          <a:prstGeom prst="rect">
            <a:avLst/>
          </a:prstGeom>
        </p:spPr>
      </p:pic>
      <p:pic>
        <p:nvPicPr>
          <p:cNvPr id="5" name="Picture 4" descr="A picture containing indoor, floor, wall, ceiling&#10;&#10;Description automatically generated">
            <a:extLst>
              <a:ext uri="{FF2B5EF4-FFF2-40B4-BE49-F238E27FC236}">
                <a16:creationId xmlns:a16="http://schemas.microsoft.com/office/drawing/2014/main" id="{BE424AD9-0CC4-5A4D-A51D-9D271BCA1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3455" y="2457268"/>
            <a:ext cx="4267200" cy="3200400"/>
          </a:xfrm>
          <a:prstGeom prst="rect">
            <a:avLst/>
          </a:prstGeom>
        </p:spPr>
      </p:pic>
      <p:pic>
        <p:nvPicPr>
          <p:cNvPr id="7" name="Picture 6" descr="A picture containing floor, indoor, wall, room&#10;&#10;Description automatically generated">
            <a:extLst>
              <a:ext uri="{FF2B5EF4-FFF2-40B4-BE49-F238E27FC236}">
                <a16:creationId xmlns:a16="http://schemas.microsoft.com/office/drawing/2014/main" id="{C575497C-B436-CA4C-BC1E-D6416823EB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0655" y="2457268"/>
            <a:ext cx="4267201" cy="32004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46A43B-F342-E840-B8DF-B6FE043FF95B}"/>
              </a:ext>
            </a:extLst>
          </p:cNvPr>
          <p:cNvSpPr txBox="1"/>
          <p:nvPr/>
        </p:nvSpPr>
        <p:spPr>
          <a:xfrm>
            <a:off x="806824" y="537882"/>
            <a:ext cx="104887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New Makerspace Opening Winter 2021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Woodshop + </a:t>
            </a:r>
            <a:r>
              <a:rPr lang="en-US" sz="2400" b="1" dirty="0" err="1"/>
              <a:t>Metalshop</a:t>
            </a:r>
            <a:r>
              <a:rPr lang="en-US" sz="2400" b="1" dirty="0"/>
              <a:t> + </a:t>
            </a:r>
            <a:r>
              <a:rPr lang="en-US" sz="2400" b="1" dirty="0" err="1"/>
              <a:t>MediaLab</a:t>
            </a:r>
            <a:r>
              <a:rPr lang="en-US" sz="2400" b="1" dirty="0"/>
              <a:t> (Arduino + Electronics) + Prototyping Lab</a:t>
            </a:r>
          </a:p>
        </p:txBody>
      </p:sp>
    </p:spTree>
    <p:extLst>
      <p:ext uri="{BB962C8B-B14F-4D97-AF65-F5344CB8AC3E}">
        <p14:creationId xmlns:p14="http://schemas.microsoft.com/office/powerpoint/2010/main" val="1221131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816509-B3CE-8B43-8157-AA2BD944C9E2}"/>
              </a:ext>
            </a:extLst>
          </p:cNvPr>
          <p:cNvSpPr txBox="1"/>
          <p:nvPr/>
        </p:nvSpPr>
        <p:spPr>
          <a:xfrm>
            <a:off x="2921373" y="376518"/>
            <a:ext cx="6349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Technology in Our Undergraduate Curriculum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7F9742-A7B7-474A-BD6D-AB8FB16B9644}"/>
              </a:ext>
            </a:extLst>
          </p:cNvPr>
          <p:cNvSpPr txBox="1"/>
          <p:nvPr/>
        </p:nvSpPr>
        <p:spPr>
          <a:xfrm>
            <a:off x="379879" y="1183341"/>
            <a:ext cx="508298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CAD/Coding</a:t>
            </a:r>
            <a:endParaRPr lang="en-US" dirty="0"/>
          </a:p>
          <a:p>
            <a:r>
              <a:rPr lang="en-US" dirty="0"/>
              <a:t>DES 111: Coding for Designers</a:t>
            </a:r>
          </a:p>
          <a:p>
            <a:r>
              <a:rPr lang="en-US" dirty="0"/>
              <a:t>DES 150A: Computer-Assisted Drawing for Designers</a:t>
            </a:r>
            <a:endParaRPr lang="en-US" b="1" dirty="0"/>
          </a:p>
          <a:p>
            <a:r>
              <a:rPr lang="en-US" dirty="0"/>
              <a:t> </a:t>
            </a:r>
          </a:p>
          <a:p>
            <a:r>
              <a:rPr lang="en-US" b="1" u="sng" dirty="0"/>
              <a:t>Human Computer Interaction</a:t>
            </a:r>
          </a:p>
          <a:p>
            <a:r>
              <a:rPr lang="en-US" dirty="0"/>
              <a:t>DES 117: Interactive Media</a:t>
            </a:r>
            <a:endParaRPr lang="en-US" b="1" dirty="0"/>
          </a:p>
          <a:p>
            <a:r>
              <a:rPr lang="en-US" dirty="0"/>
              <a:t>DES 157: Interactive Media II</a:t>
            </a:r>
            <a:endParaRPr lang="en-US" b="1" dirty="0"/>
          </a:p>
          <a:p>
            <a:r>
              <a:rPr lang="en-US" dirty="0"/>
              <a:t>DES 156 </a:t>
            </a:r>
            <a:r>
              <a:rPr lang="en-US" dirty="0" err="1"/>
              <a:t>Graphitecture</a:t>
            </a:r>
            <a:r>
              <a:rPr lang="en-US" dirty="0"/>
              <a:t> – Architecture in the Age of New Media</a:t>
            </a:r>
            <a:endParaRPr lang="en-US" b="1" dirty="0"/>
          </a:p>
          <a:p>
            <a:r>
              <a:rPr lang="en-US" dirty="0"/>
              <a:t>DES 168: Interactive Objects</a:t>
            </a:r>
            <a:endParaRPr lang="en-US" b="1" dirty="0"/>
          </a:p>
          <a:p>
            <a:r>
              <a:rPr lang="en-US" dirty="0"/>
              <a:t> </a:t>
            </a:r>
          </a:p>
          <a:p>
            <a:r>
              <a:rPr lang="en-US" b="1" u="sng" dirty="0"/>
              <a:t>Universal Laser Cutter (32”x18”)</a:t>
            </a:r>
            <a:endParaRPr lang="en-US" dirty="0"/>
          </a:p>
          <a:p>
            <a:r>
              <a:rPr lang="en-US" dirty="0"/>
              <a:t>DES 50: Intro to 3D Design</a:t>
            </a:r>
          </a:p>
          <a:p>
            <a:r>
              <a:rPr lang="en-US" dirty="0"/>
              <a:t>DES 135A: Furniture Design and Detailing</a:t>
            </a:r>
          </a:p>
          <a:p>
            <a:r>
              <a:rPr lang="en-US" dirty="0"/>
              <a:t>DES 136A and 136B: Lighting Technology and Design</a:t>
            </a:r>
          </a:p>
          <a:p>
            <a:r>
              <a:rPr lang="en-US" dirty="0"/>
              <a:t>DES 165: Studio Practices in Industrial Design</a:t>
            </a:r>
          </a:p>
          <a:p>
            <a:r>
              <a:rPr lang="en-US" dirty="0"/>
              <a:t>DES 167: Prototyping: From Objects to Systems</a:t>
            </a:r>
          </a:p>
          <a:p>
            <a:r>
              <a:rPr lang="en-US" dirty="0"/>
              <a:t>DES 168: Interactive Objects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80E61D-FC8A-2E4B-B7E9-FE7DD71BBCA5}"/>
              </a:ext>
            </a:extLst>
          </p:cNvPr>
          <p:cNvSpPr txBox="1"/>
          <p:nvPr/>
        </p:nvSpPr>
        <p:spPr>
          <a:xfrm>
            <a:off x="6320118" y="1183341"/>
            <a:ext cx="486783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3D Printing (</a:t>
            </a:r>
            <a:r>
              <a:rPr lang="en-US" b="1" u="sng" dirty="0" err="1"/>
              <a:t>Ultimaker</a:t>
            </a:r>
            <a:r>
              <a:rPr lang="en-US" b="1" u="sng" dirty="0"/>
              <a:t> 2+ Pro or </a:t>
            </a:r>
            <a:r>
              <a:rPr lang="en-US" b="1" u="sng" dirty="0" err="1"/>
              <a:t>Potterbot</a:t>
            </a:r>
            <a:r>
              <a:rPr lang="en-US" b="1" u="sng" dirty="0"/>
              <a:t>)</a:t>
            </a:r>
            <a:endParaRPr lang="en-US" dirty="0"/>
          </a:p>
          <a:p>
            <a:r>
              <a:rPr lang="en-US" dirty="0"/>
              <a:t>DES 50: Intro to 3D Design</a:t>
            </a:r>
          </a:p>
          <a:p>
            <a:r>
              <a:rPr lang="en-US" dirty="0"/>
              <a:t>DES 165: Studio Practices in Industrial Design</a:t>
            </a:r>
            <a:endParaRPr lang="en-US" b="1" dirty="0"/>
          </a:p>
          <a:p>
            <a:r>
              <a:rPr lang="en-US" dirty="0"/>
              <a:t>DES 167: Prototyping: From Objects to Systems</a:t>
            </a:r>
            <a:endParaRPr lang="en-US" b="1" dirty="0"/>
          </a:p>
          <a:p>
            <a:r>
              <a:rPr lang="en-US" dirty="0"/>
              <a:t>DES 168: Interactive Objects</a:t>
            </a:r>
            <a:endParaRPr lang="en-US" b="1" dirty="0"/>
          </a:p>
          <a:p>
            <a:r>
              <a:rPr lang="en-US" dirty="0"/>
              <a:t> </a:t>
            </a:r>
          </a:p>
          <a:p>
            <a:r>
              <a:rPr lang="en-US" b="1" u="sng" dirty="0"/>
              <a:t>CNC</a:t>
            </a:r>
            <a:endParaRPr lang="en-US" dirty="0"/>
          </a:p>
          <a:p>
            <a:r>
              <a:rPr lang="en-US" dirty="0"/>
              <a:t>DES 135A: Furniture Design and Detailing</a:t>
            </a:r>
            <a:endParaRPr lang="en-US" b="1" dirty="0"/>
          </a:p>
          <a:p>
            <a:r>
              <a:rPr lang="en-US" dirty="0"/>
              <a:t>DES 165: Studio Practices in Industrial Design</a:t>
            </a:r>
            <a:endParaRPr lang="en-US" b="1" dirty="0"/>
          </a:p>
          <a:p>
            <a:r>
              <a:rPr lang="en-US" dirty="0"/>
              <a:t>DES 167: Prototyping: From Objects to Systems</a:t>
            </a:r>
            <a:endParaRPr lang="en-US" b="1" dirty="0"/>
          </a:p>
          <a:p>
            <a:r>
              <a:rPr lang="en-US" dirty="0"/>
              <a:t> </a:t>
            </a:r>
          </a:p>
          <a:p>
            <a:r>
              <a:rPr lang="en-US" b="1" u="sng" dirty="0"/>
              <a:t>Arduino/Electronics</a:t>
            </a:r>
            <a:endParaRPr lang="en-US" dirty="0"/>
          </a:p>
          <a:p>
            <a:r>
              <a:rPr lang="en-US" dirty="0"/>
              <a:t>DES 136A and 136B: Lighting Technology and Design</a:t>
            </a:r>
          </a:p>
          <a:p>
            <a:r>
              <a:rPr lang="en-US" dirty="0"/>
              <a:t>DES 165: Studio Practices in Industrial Design</a:t>
            </a:r>
            <a:endParaRPr lang="en-US" b="1" dirty="0"/>
          </a:p>
          <a:p>
            <a:r>
              <a:rPr lang="en-US" dirty="0"/>
              <a:t>DES 168: Interactive Objects</a:t>
            </a:r>
            <a:endParaRPr lang="en-US" b="1" dirty="0"/>
          </a:p>
          <a:p>
            <a:r>
              <a:rPr lang="en-US" dirty="0"/>
              <a:t>DES 175: Functional Apparel Design</a:t>
            </a:r>
            <a:endParaRPr lang="en-US" b="1" dirty="0"/>
          </a:p>
          <a:p>
            <a:r>
              <a:rPr lang="en-US" dirty="0"/>
              <a:t>DES 178: Design and Wearable Technology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279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816509-B3CE-8B43-8157-AA2BD944C9E2}"/>
              </a:ext>
            </a:extLst>
          </p:cNvPr>
          <p:cNvSpPr txBox="1"/>
          <p:nvPr/>
        </p:nvSpPr>
        <p:spPr>
          <a:xfrm>
            <a:off x="2921373" y="376518"/>
            <a:ext cx="6349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Technology in Our Undergraduate Curriculum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5D2B73-0FE3-754B-ADAE-50A50465C875}"/>
              </a:ext>
            </a:extLst>
          </p:cNvPr>
          <p:cNvSpPr txBox="1"/>
          <p:nvPr/>
        </p:nvSpPr>
        <p:spPr>
          <a:xfrm>
            <a:off x="228599" y="1169892"/>
            <a:ext cx="4760259" cy="3407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AR/VR (very little equipment)</a:t>
            </a:r>
            <a:endParaRPr lang="en-US" dirty="0"/>
          </a:p>
          <a:p>
            <a:r>
              <a:rPr lang="en-US" dirty="0"/>
              <a:t>DES 150B: Computer-Assisted Presentations for Interior Architecture</a:t>
            </a:r>
            <a:endParaRPr lang="en-US" b="1" dirty="0"/>
          </a:p>
          <a:p>
            <a:r>
              <a:rPr lang="en-US" dirty="0"/>
              <a:t> </a:t>
            </a:r>
            <a:endParaRPr lang="en-US" b="1" dirty="0"/>
          </a:p>
          <a:p>
            <a:r>
              <a:rPr lang="en-US" b="1" u="sng" dirty="0" err="1"/>
              <a:t>Mimaki</a:t>
            </a:r>
            <a:r>
              <a:rPr lang="en-US" b="1" u="sng" dirty="0"/>
              <a:t> Digital Textile Printer</a:t>
            </a:r>
            <a:endParaRPr lang="en-US" b="1" dirty="0"/>
          </a:p>
          <a:p>
            <a:r>
              <a:rPr lang="en-US" dirty="0"/>
              <a:t>DES 161: Textile Surface Design: Screen and Digital Printing</a:t>
            </a:r>
          </a:p>
          <a:p>
            <a:endParaRPr lang="en-US" b="1" dirty="0"/>
          </a:p>
          <a:p>
            <a:r>
              <a:rPr lang="en-US" b="1" u="sng" dirty="0"/>
              <a:t>Body Scanner</a:t>
            </a:r>
          </a:p>
          <a:p>
            <a:r>
              <a:rPr lang="en-US" dirty="0"/>
              <a:t>DES 107: Advanced Structural Design for Fashion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A picture containing text, floor, indoor&#10;&#10;Description automatically generated">
            <a:extLst>
              <a:ext uri="{FF2B5EF4-FFF2-40B4-BE49-F238E27FC236}">
                <a16:creationId xmlns:a16="http://schemas.microsoft.com/office/drawing/2014/main" id="{7D2C3387-1ACA-0F47-82C9-4F82092E4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280458"/>
            <a:ext cx="12192000" cy="25775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79028C-9917-EB43-B140-FAFECB233654}"/>
              </a:ext>
            </a:extLst>
          </p:cNvPr>
          <p:cNvSpPr txBox="1"/>
          <p:nvPr/>
        </p:nvSpPr>
        <p:spPr>
          <a:xfrm>
            <a:off x="5836024" y="1169892"/>
            <a:ext cx="62528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TEAM Biological/Molecular Prototyping Lab</a:t>
            </a:r>
            <a:endParaRPr lang="en-US" dirty="0"/>
          </a:p>
          <a:p>
            <a:r>
              <a:rPr lang="en-US" dirty="0"/>
              <a:t>DES 128A and 128B: </a:t>
            </a:r>
            <a:r>
              <a:rPr lang="en-US" dirty="0" err="1"/>
              <a:t>Biodesign</a:t>
            </a:r>
            <a:r>
              <a:rPr lang="en-US" dirty="0"/>
              <a:t> Challenge Theory and Practice</a:t>
            </a:r>
          </a:p>
          <a:p>
            <a:r>
              <a:rPr lang="en-US" dirty="0"/>
              <a:t>(Design + Biomedical Engineering)</a:t>
            </a:r>
          </a:p>
          <a:p>
            <a:endParaRPr lang="en-US" dirty="0"/>
          </a:p>
          <a:p>
            <a:r>
              <a:rPr lang="en-US" dirty="0"/>
              <a:t>Biosafety Level 1 Lab</a:t>
            </a:r>
          </a:p>
          <a:p>
            <a:r>
              <a:rPr lang="en-US" dirty="0"/>
              <a:t>Molecular engineering, mammalian and microbial cell culture, protein expression, bioassays, qPCR, microfluidics…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E57A55-95FB-7048-9BBE-CA79749103EF}"/>
              </a:ext>
            </a:extLst>
          </p:cNvPr>
          <p:cNvSpPr txBox="1"/>
          <p:nvPr/>
        </p:nvSpPr>
        <p:spPr>
          <a:xfrm>
            <a:off x="7906870" y="3930616"/>
            <a:ext cx="4397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TEAM Biological/Molecular Prototyping Lab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976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indoor, table, floor&#10;&#10;Description automatically generated">
            <a:extLst>
              <a:ext uri="{FF2B5EF4-FFF2-40B4-BE49-F238E27FC236}">
                <a16:creationId xmlns:a16="http://schemas.microsoft.com/office/drawing/2014/main" id="{C22B7CE8-ABF3-3A4F-BC4A-70D9F12B9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1" y="0"/>
            <a:ext cx="914399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B99FC1-C361-694A-9E75-1FB9BFA85B52}"/>
              </a:ext>
            </a:extLst>
          </p:cNvPr>
          <p:cNvSpPr txBox="1"/>
          <p:nvPr/>
        </p:nvSpPr>
        <p:spPr>
          <a:xfrm>
            <a:off x="121022" y="242045"/>
            <a:ext cx="318695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TEAM Biological/Molecular Prototyping Lab</a:t>
            </a:r>
          </a:p>
          <a:p>
            <a:endParaRPr lang="en-US" b="1" u="sng" dirty="0"/>
          </a:p>
          <a:p>
            <a:r>
              <a:rPr lang="en-US" dirty="0"/>
              <a:t>DES 128A and 128B: </a:t>
            </a:r>
          </a:p>
          <a:p>
            <a:r>
              <a:rPr lang="en-US" dirty="0" err="1"/>
              <a:t>Biodesign</a:t>
            </a:r>
            <a:r>
              <a:rPr lang="en-US" dirty="0"/>
              <a:t> Challenge </a:t>
            </a:r>
          </a:p>
          <a:p>
            <a:r>
              <a:rPr lang="en-US" dirty="0"/>
              <a:t>Theory and Practice</a:t>
            </a:r>
          </a:p>
          <a:p>
            <a:endParaRPr lang="en-US" b="1" u="sng" dirty="0"/>
          </a:p>
          <a:p>
            <a:r>
              <a:rPr lang="en-US" b="1" dirty="0"/>
              <a:t>Student Team Innovations:</a:t>
            </a:r>
          </a:p>
          <a:p>
            <a:r>
              <a:rPr lang="en-US" dirty="0"/>
              <a:t>Bacterial Cellulose </a:t>
            </a:r>
          </a:p>
          <a:p>
            <a:r>
              <a:rPr lang="en-US" dirty="0"/>
              <a:t>Textile &amp; Aerogel for</a:t>
            </a:r>
          </a:p>
          <a:p>
            <a:r>
              <a:rPr lang="en-US" dirty="0"/>
              <a:t>Biodegradable </a:t>
            </a:r>
          </a:p>
          <a:p>
            <a:r>
              <a:rPr lang="en-US" dirty="0"/>
              <a:t>Diapers &amp; Bandages</a:t>
            </a:r>
          </a:p>
          <a:p>
            <a:endParaRPr lang="en-US" b="1" u="sn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135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69BB87-384A-D24F-BD20-1B88F1D94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3513" y="-1"/>
            <a:ext cx="6948487" cy="69189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C739D8-7289-9F4E-9CB8-0AB65083F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37" y="2147328"/>
            <a:ext cx="4797967" cy="2245857"/>
          </a:xfrm>
          <a:prstGeom prst="rect">
            <a:avLst/>
          </a:prstGeom>
        </p:spPr>
      </p:pic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7E78A168-E0FB-1E43-91E4-5F8717FBB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37" y="4416412"/>
            <a:ext cx="4797967" cy="23128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C6542B-F22B-7C46-B27D-8654D6A48EA9}"/>
              </a:ext>
            </a:extLst>
          </p:cNvPr>
          <p:cNvSpPr txBox="1"/>
          <p:nvPr/>
        </p:nvSpPr>
        <p:spPr>
          <a:xfrm>
            <a:off x="88091" y="242048"/>
            <a:ext cx="49888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Biodesign</a:t>
            </a:r>
            <a:r>
              <a:rPr lang="en-US" sz="2400" b="1" dirty="0"/>
              <a:t> Challenge </a:t>
            </a:r>
          </a:p>
          <a:p>
            <a:pPr algn="ctr"/>
            <a:r>
              <a:rPr lang="en-US" sz="2400" b="1" dirty="0"/>
              <a:t>2-Quarter Course (DES 128A/B)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Undergraduate Student Innovation</a:t>
            </a:r>
          </a:p>
          <a:p>
            <a:pPr algn="ctr"/>
            <a:r>
              <a:rPr lang="en-US" sz="2400" dirty="0"/>
              <a:t> Compostable Diaper and Bandages</a:t>
            </a: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69165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24BDAF-FB33-A642-B66C-CBD884F92633}"/>
              </a:ext>
            </a:extLst>
          </p:cNvPr>
          <p:cNvSpPr txBox="1"/>
          <p:nvPr/>
        </p:nvSpPr>
        <p:spPr>
          <a:xfrm>
            <a:off x="201707" y="537883"/>
            <a:ext cx="51367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Sustainable Prototyping </a:t>
            </a:r>
          </a:p>
          <a:p>
            <a:pPr algn="ctr"/>
            <a:r>
              <a:rPr lang="en-US" sz="2400" b="1" dirty="0"/>
              <a:t>for Digital Fabrication</a:t>
            </a:r>
          </a:p>
          <a:p>
            <a:pPr algn="ctr"/>
            <a:r>
              <a:rPr lang="en-US" sz="2400" b="1" dirty="0"/>
              <a:t>And Human-Computer Interaction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err="1"/>
              <a:t>Eldy</a:t>
            </a:r>
            <a:r>
              <a:rPr lang="en-US" sz="2400" dirty="0"/>
              <a:t> Lazaro-Vazquez, MFA student</a:t>
            </a:r>
          </a:p>
        </p:txBody>
      </p:sp>
      <p:pic>
        <p:nvPicPr>
          <p:cNvPr id="9" name="Picture 8" descr="Diagram, timeline&#10;&#10;Description automatically generated">
            <a:extLst>
              <a:ext uri="{FF2B5EF4-FFF2-40B4-BE49-F238E27FC236}">
                <a16:creationId xmlns:a16="http://schemas.microsoft.com/office/drawing/2014/main" id="{1AD70F95-688A-A94E-82D4-38CE3DC5A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37" y="2636049"/>
            <a:ext cx="4585445" cy="3855943"/>
          </a:xfrm>
          <a:prstGeom prst="rect">
            <a:avLst/>
          </a:prstGeom>
        </p:spPr>
      </p:pic>
      <p:pic>
        <p:nvPicPr>
          <p:cNvPr id="13" name="Picture 12" descr="A picture containing person&#10;&#10;Description automatically generated">
            <a:extLst>
              <a:ext uri="{FF2B5EF4-FFF2-40B4-BE49-F238E27FC236}">
                <a16:creationId xmlns:a16="http://schemas.microsoft.com/office/drawing/2014/main" id="{7C9660A9-87AF-C244-9C57-E909BABC0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5427" y="354987"/>
            <a:ext cx="6761751" cy="614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2669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10162</TotalTime>
  <Words>611</Words>
  <Application>Microsoft Macintosh PowerPoint</Application>
  <PresentationFormat>Widescreen</PresentationFormat>
  <Paragraphs>126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Christina G Cogdell</dc:creator>
  <cp:lastModifiedBy>Christina G Cogdell</cp:lastModifiedBy>
  <cp:revision>30</cp:revision>
  <dcterms:created xsi:type="dcterms:W3CDTF">2020-12-01T22:28:44Z</dcterms:created>
  <dcterms:modified xsi:type="dcterms:W3CDTF">2020-12-08T23:51:42Z</dcterms:modified>
</cp:coreProperties>
</file>